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61" r:id="rId2"/>
    <p:sldId id="257" r:id="rId3"/>
    <p:sldId id="260" r:id="rId4"/>
    <p:sldId id="258" r:id="rId5"/>
    <p:sldId id="259" r:id="rId6"/>
    <p:sldId id="262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22283-1C57-4089-A8D1-85680566DDBD}" v="347" dt="2022-02-14T21:37:38.384"/>
    <p1510:client id="{31A49AF0-A269-4407-A2BD-E485B759EE17}" v="1328" dt="2022-02-17T23:42:02.266"/>
    <p1510:client id="{76CA6C91-12A3-4AB7-A7BB-1B5DB10E8B52}" v="1198" dt="2022-02-15T00:26:41.731"/>
    <p1510:client id="{A8FC7546-06E5-4D15-A8EF-CF0CEF768620}" v="1182" dt="2022-02-17T22:25:45.699"/>
    <p1510:client id="{BF111CBE-468D-4DE4-92A7-A302F22246CA}" v="43" dt="2022-02-14T16:12:07.7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45" d="100"/>
          <a:sy n="45" d="100"/>
        </p:scale>
        <p:origin x="53" y="9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02/18/2022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45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02/18/2022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8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02/18/2022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0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02/18/2022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4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02/18/2022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38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02/18/2022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556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02/18/2022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989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02/18/2022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802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02/18/2022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7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02/18/2022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8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02/18/2022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44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02/18/2022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95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ieeexplore.ieee.org/abstract/document/8740989" TargetMode="External"/><Relationship Id="rId7" Type="http://schemas.openxmlformats.org/officeDocument/2006/relationships/hyperlink" Target="https://www.who.int/news-room/fact-sheets/detail/cardiovascular-diseases-(cvds)#:~:text=The%20most%20important%20behavioural%20risk,lipids%2C%20and%20over" TargetMode="External"/><Relationship Id="rId2" Type="http://schemas.openxmlformats.org/officeDocument/2006/relationships/hyperlink" Target="https://www.canada.ca/en/public-health/services/publications/diseases-conditions/heart-disease-canada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-coder.com/" TargetMode="External"/><Relationship Id="rId5" Type="http://schemas.openxmlformats.org/officeDocument/2006/relationships/hyperlink" Target="https://ieeexplore.ieee.org/abstract/document/6164626" TargetMode="External"/><Relationship Id="rId4" Type="http://schemas.openxmlformats.org/officeDocument/2006/relationships/hyperlink" Target="https://docs.google.com/viewer?a=v&amp;pid=sites&amp;srcid=ZGVmYXVsdGRvbWFpbnxzdGF0aXN0aWNzYW5kb3J8Z3g6NzEyZGQ2NjdlYmIzYmRmM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29">
            <a:extLst>
              <a:ext uri="{FF2B5EF4-FFF2-40B4-BE49-F238E27FC236}">
                <a16:creationId xmlns="" xmlns:a16="http://schemas.microsoft.com/office/drawing/2014/main" id="{9B7AD9F6-8CE7-4299-8FC6-328F4DCD3F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F44DE0-6335-4726-A61E-952666542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7644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 sz="3200" b="1" dirty="0">
                <a:latin typeface="Calibri"/>
                <a:ea typeface="+mj-lt"/>
                <a:cs typeface="+mj-lt"/>
              </a:rPr>
              <a:t>Data Analytics : Heart Disease UCI</a:t>
            </a:r>
            <a:r>
              <a:rPr lang="en-GB" sz="2200" b="1" dirty="0">
                <a:latin typeface="Calibri"/>
                <a:cs typeface="+mj-lt"/>
              </a:rPr>
              <a:t/>
            </a:r>
            <a:br>
              <a:rPr lang="en-GB" sz="2200" b="1" dirty="0">
                <a:latin typeface="Calibri"/>
                <a:cs typeface="+mj-lt"/>
              </a:rPr>
            </a:br>
            <a:r>
              <a:rPr lang="en-GB" sz="2400" dirty="0">
                <a:latin typeface="Calibri"/>
                <a:ea typeface="+mj-lt"/>
                <a:cs typeface="+mj-lt"/>
              </a:rPr>
              <a:t>Group Project</a:t>
            </a:r>
            <a:r>
              <a:rPr lang="en-GB" sz="2400" dirty="0">
                <a:latin typeface="Calibri"/>
                <a:cs typeface="+mj-lt"/>
              </a:rPr>
              <a:t/>
            </a:r>
            <a:br>
              <a:rPr lang="en-GB" sz="2400" dirty="0">
                <a:latin typeface="Calibri"/>
                <a:cs typeface="+mj-lt"/>
              </a:rPr>
            </a:br>
            <a:r>
              <a:rPr lang="en-GB" sz="2400" dirty="0">
                <a:latin typeface="Calibri"/>
                <a:ea typeface="+mj-lt"/>
                <a:cs typeface="+mj-lt"/>
              </a:rPr>
              <a:t>ALY6015: Intermediate Analytics</a:t>
            </a:r>
            <a:r>
              <a:rPr lang="en-GB" sz="2400" dirty="0">
                <a:latin typeface="Calibri"/>
                <a:cs typeface="+mj-lt"/>
              </a:rPr>
              <a:t/>
            </a:r>
            <a:br>
              <a:rPr lang="en-GB" sz="2400" dirty="0">
                <a:latin typeface="Calibri"/>
                <a:cs typeface="+mj-lt"/>
              </a:rPr>
            </a:br>
            <a:r>
              <a:rPr lang="en-GB" sz="2400" dirty="0">
                <a:latin typeface="Calibri"/>
                <a:ea typeface="+mj-lt"/>
                <a:cs typeface="+mj-lt"/>
              </a:rPr>
              <a:t>Adeyemi Adebimpe</a:t>
            </a:r>
            <a:br>
              <a:rPr lang="en-GB" sz="2400" dirty="0">
                <a:latin typeface="Calibri"/>
                <a:ea typeface="+mj-lt"/>
                <a:cs typeface="+mj-lt"/>
              </a:rPr>
            </a:br>
            <a:r>
              <a:rPr lang="en-GB" sz="2400" dirty="0">
                <a:latin typeface="Calibri"/>
                <a:ea typeface="+mj-lt"/>
                <a:cs typeface="+mj-lt"/>
              </a:rPr>
              <a:t>Srinivas Shanmuga G</a:t>
            </a:r>
            <a:r>
              <a:rPr lang="en-GB" sz="2400" dirty="0">
                <a:latin typeface="Calibri"/>
                <a:cs typeface="+mj-lt"/>
              </a:rPr>
              <a:t/>
            </a:r>
            <a:br>
              <a:rPr lang="en-GB" sz="2400" dirty="0">
                <a:latin typeface="Calibri"/>
                <a:cs typeface="+mj-lt"/>
              </a:rPr>
            </a:br>
            <a:r>
              <a:rPr lang="en-GB" sz="2400" dirty="0">
                <a:latin typeface="Calibri"/>
                <a:ea typeface="+mj-lt"/>
                <a:cs typeface="+mj-lt"/>
              </a:rPr>
              <a:t>Utsav Desai</a:t>
            </a:r>
            <a:r>
              <a:rPr lang="en-GB" sz="2400" dirty="0">
                <a:latin typeface="Calibri"/>
                <a:cs typeface="+mj-lt"/>
              </a:rPr>
              <a:t/>
            </a:r>
            <a:br>
              <a:rPr lang="en-GB" sz="2400" dirty="0">
                <a:latin typeface="Calibri"/>
                <a:cs typeface="+mj-lt"/>
              </a:rPr>
            </a:br>
            <a:r>
              <a:rPr lang="en-GB" sz="2400" dirty="0">
                <a:latin typeface="Calibri"/>
                <a:cs typeface="+mj-lt"/>
              </a:rPr>
              <a:t/>
            </a:r>
            <a:br>
              <a:rPr lang="en-GB" sz="2400" dirty="0">
                <a:latin typeface="Calibri"/>
                <a:cs typeface="+mj-lt"/>
              </a:rPr>
            </a:br>
            <a:r>
              <a:rPr lang="en-GB" sz="2400" dirty="0" err="1">
                <a:latin typeface="Calibri"/>
                <a:ea typeface="+mj-lt"/>
                <a:cs typeface="+mj-lt"/>
              </a:rPr>
              <a:t>Dr.</a:t>
            </a:r>
            <a:r>
              <a:rPr lang="en-GB" sz="2400" dirty="0">
                <a:latin typeface="Calibri"/>
                <a:ea typeface="+mj-lt"/>
                <a:cs typeface="+mj-lt"/>
              </a:rPr>
              <a:t> Yvonne Leung</a:t>
            </a:r>
            <a:r>
              <a:rPr lang="en-GB" sz="2400" dirty="0">
                <a:latin typeface="Calibri"/>
                <a:cs typeface="+mj-lt"/>
              </a:rPr>
              <a:t/>
            </a:r>
            <a:br>
              <a:rPr lang="en-GB" sz="2400" dirty="0">
                <a:latin typeface="Calibri"/>
                <a:cs typeface="+mj-lt"/>
              </a:rPr>
            </a:br>
            <a:r>
              <a:rPr lang="en-GB" sz="2400" dirty="0">
                <a:latin typeface="Calibri"/>
                <a:cs typeface="+mj-lt"/>
              </a:rPr>
              <a:t/>
            </a:r>
            <a:br>
              <a:rPr lang="en-GB" sz="2400" dirty="0">
                <a:latin typeface="Calibri"/>
                <a:cs typeface="+mj-lt"/>
              </a:rPr>
            </a:br>
            <a:r>
              <a:rPr lang="en-GB" sz="2400" dirty="0">
                <a:latin typeface="Calibri"/>
                <a:ea typeface="+mj-lt"/>
                <a:cs typeface="+mj-lt"/>
              </a:rPr>
              <a:t>February 15, 2022</a:t>
            </a:r>
            <a:r>
              <a:rPr lang="en-GB" sz="2400" dirty="0">
                <a:latin typeface="Calibri"/>
                <a:cs typeface="+mj-lt"/>
              </a:rPr>
              <a:t/>
            </a:r>
            <a:br>
              <a:rPr lang="en-GB" sz="2400" dirty="0">
                <a:latin typeface="Calibri"/>
                <a:cs typeface="+mj-lt"/>
              </a:rPr>
            </a:br>
            <a:endParaRPr lang="en-GB" sz="2200">
              <a:cs typeface="Calibri Light"/>
            </a:endParaRPr>
          </a:p>
        </p:txBody>
      </p:sp>
      <p:pic>
        <p:nvPicPr>
          <p:cNvPr id="3" name="Picture 3" descr="Stethoscope on white background">
            <a:extLst>
              <a:ext uri="{FF2B5EF4-FFF2-40B4-BE49-F238E27FC236}">
                <a16:creationId xmlns="" xmlns:a16="http://schemas.microsoft.com/office/drawing/2014/main" id="{824342CF-D1BF-4760-8E16-9A2719A14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" r="53514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90" y="4307024"/>
            <a:ext cx="4298053" cy="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8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5">
            <a:extLst>
              <a:ext uri="{FF2B5EF4-FFF2-40B4-BE49-F238E27FC236}">
                <a16:creationId xmlns="" xmlns:a16="http://schemas.microsoft.com/office/drawing/2014/main" id="{8FC9BE17-9A7B-462D-AE50-3D87773873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Person using iPad">
            <a:extLst>
              <a:ext uri="{FF2B5EF4-FFF2-40B4-BE49-F238E27FC236}">
                <a16:creationId xmlns="" xmlns:a16="http://schemas.microsoft.com/office/drawing/2014/main" id="{BE5F475F-E03B-4F38-A060-1B50F7D97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11" t="6484" r="728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7" name="Rectangle 37">
            <a:extLst>
              <a:ext uri="{FF2B5EF4-FFF2-40B4-BE49-F238E27FC236}">
                <a16:creationId xmlns="" xmlns:a16="http://schemas.microsoft.com/office/drawing/2014/main" id="{3EBE8569-6AEC-4B8C-8D53-2DE337CDBA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D95C97-8FE7-4479-A33B-123CC9798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072632"/>
            <a:ext cx="3508448" cy="1004210"/>
          </a:xfrm>
        </p:spPr>
        <p:txBody>
          <a:bodyPr anchor="b">
            <a:normAutofit/>
          </a:bodyPr>
          <a:lstStyle/>
          <a:p>
            <a:r>
              <a:rPr lang="en-GB" sz="3200" b="1" dirty="0">
                <a:cs typeface="Calibri Light"/>
              </a:rPr>
              <a:t>Project Context and Scope</a:t>
            </a:r>
          </a:p>
        </p:txBody>
      </p:sp>
      <p:sp>
        <p:nvSpPr>
          <p:cNvPr id="45" name="Rectangle 41">
            <a:extLst>
              <a:ext uri="{FF2B5EF4-FFF2-40B4-BE49-F238E27FC236}">
                <a16:creationId xmlns="" xmlns:a16="http://schemas.microsoft.com/office/drawing/2014/main" id="{7A5F0580-5EE9-419F-96EE-B6529EF6E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22">
            <a:extLst>
              <a:ext uri="{FF2B5EF4-FFF2-40B4-BE49-F238E27FC236}">
                <a16:creationId xmlns="" xmlns:a16="http://schemas.microsoft.com/office/drawing/2014/main" id="{A012FA14-E76F-4678-8994-8CAF8E883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470912"/>
            <a:ext cx="6082973" cy="4387078"/>
          </a:xfrm>
        </p:spPr>
        <p:txBody>
          <a:bodyPr anchor="t">
            <a:normAutofit fontScale="32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7200" b="1" dirty="0">
                <a:cs typeface="Calibri"/>
              </a:rPr>
              <a:t>Purpose of Analysis</a:t>
            </a:r>
            <a:r>
              <a:rPr lang="en-US" sz="9600" b="1" dirty="0">
                <a:cs typeface="Calibri"/>
              </a:rPr>
              <a:t> </a:t>
            </a:r>
            <a:endParaRPr lang="aa-ET" sz="9600" b="1" dirty="0">
              <a:cs typeface="Calibri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6400" dirty="0">
                <a:cs typeface="Calibri"/>
              </a:rPr>
              <a:t>Conduct a study and investigate the prevalence of heart disease in individuals of different age groups as well as gender-wise.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7200" b="1" dirty="0">
                <a:cs typeface="Calibri"/>
              </a:rPr>
              <a:t>Background</a:t>
            </a:r>
            <a:endParaRPr lang="aa-ET" sz="7200" dirty="0">
              <a:cs typeface="Calibri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6400" dirty="0">
                <a:cs typeface="Calibri"/>
              </a:rPr>
              <a:t>According to the World Health Organization (W.H.O), an unhealthy diet, physical inactivity, and the harmful use of alcohol increase the risk of heart disease. In Canada, 49,891 (19.8%) heart disease deaths were recorded in 2013</a:t>
            </a:r>
            <a:endParaRPr lang="aa-ET" sz="6400" dirty="0">
              <a:cs typeface="Calibri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US" sz="6400" dirty="0">
                <a:cs typeface="Calibri"/>
              </a:rPr>
              <a:t>Methods: 2-way Anova, StepAIC, Chi-Square, GLM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aa-ET" sz="8800" dirty="0">
              <a:cs typeface="Calibri"/>
            </a:endParaRPr>
          </a:p>
          <a:p>
            <a:endParaRPr lang="en-US" sz="17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5" y="2394708"/>
            <a:ext cx="3380994" cy="7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6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="" xmlns:a16="http://schemas.microsoft.com/office/drawing/2014/main" id="{69D47016-023F-44BD-981C-50E7A10A66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ACB1DE-2B74-4907-A999-C4620608C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/>
              <a:t>Preliminary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410AA5D-C967-4DE6-8567-45B5929D0DB6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+mn-lt"/>
              </a:rPr>
              <a:t>Age Group and Gender Classification</a:t>
            </a:r>
            <a:endParaRPr lang="en-US" sz="2200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cs typeface="Calibri"/>
              </a:rPr>
              <a:t>Descriptive and Inferential analysis</a:t>
            </a: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Correlation between the variables</a:t>
            </a:r>
            <a:endParaRPr lang="en-US" sz="2200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T- test – Independent variables</a:t>
            </a:r>
            <a:endParaRPr lang="en-US" sz="2200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cs typeface="Calibri"/>
            </a:endParaRPr>
          </a:p>
        </p:txBody>
      </p:sp>
      <p:pic>
        <p:nvPicPr>
          <p:cNvPr id="10" name="Picture 10" descr="Chart&#10;&#10;Description automatically generated">
            <a:extLst>
              <a:ext uri="{FF2B5EF4-FFF2-40B4-BE49-F238E27FC236}">
                <a16:creationId xmlns="" xmlns:a16="http://schemas.microsoft.com/office/drawing/2014/main" id="{DFE5FCF6-875F-424C-9E57-B323EDA1B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79" y="2329382"/>
            <a:ext cx="4541015" cy="42426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40DF6FC-29C7-40B5-8757-931753C208CC}"/>
              </a:ext>
            </a:extLst>
          </p:cNvPr>
          <p:cNvSpPr txBox="1"/>
          <p:nvPr/>
        </p:nvSpPr>
        <p:spPr>
          <a:xfrm>
            <a:off x="747386" y="6446729"/>
            <a:ext cx="498744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i="1" dirty="0"/>
              <a:t>Figure 1: Correlation Plot: Heart Disease Factors</a:t>
            </a:r>
            <a:endParaRPr lang="en-GB" sz="1200" i="1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9551F8B-01B9-4031-8E57-30173F727B00}"/>
              </a:ext>
            </a:extLst>
          </p:cNvPr>
          <p:cNvSpPr txBox="1"/>
          <p:nvPr/>
        </p:nvSpPr>
        <p:spPr>
          <a:xfrm>
            <a:off x="5903934" y="6290153"/>
            <a:ext cx="498744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i="1" dirty="0"/>
              <a:t>Figure 2: Bar Plot: Age Group and Gender Classification</a:t>
            </a:r>
            <a:endParaRPr lang="en-GB" sz="1200" i="1" dirty="0">
              <a:cs typeface="Calibri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72ECE181-6142-4037-9BB9-C7EDE642B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47" y="2885562"/>
            <a:ext cx="5237832" cy="3404591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91035" y="1284353"/>
            <a:ext cx="2014514" cy="7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25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="" xmlns:a16="http://schemas.microsoft.com/office/drawing/2014/main" id="{69D47016-023F-44BD-981C-50E7A10A66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B6E03B-04EA-46D7-9FEF-8194A9EC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GB" sz="3200" b="1" dirty="0">
                <a:cs typeface="Calibri Light"/>
              </a:rPr>
              <a:t>Chi- Square Analysis:</a:t>
            </a:r>
            <a:br>
              <a:rPr lang="en-GB" sz="3200" b="1" dirty="0">
                <a:cs typeface="Calibri Light"/>
              </a:rPr>
            </a:br>
            <a:r>
              <a:rPr lang="en-GB" sz="3200" b="1" dirty="0">
                <a:cs typeface="Calibri Light"/>
              </a:rPr>
              <a:t>Independence Test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="" xmlns:a16="http://schemas.microsoft.com/office/drawing/2014/main" id="{4684B7A6-E0A7-4463-8FBD-9BC3B07A1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200" dirty="0">
                <a:cs typeface="Calibri"/>
              </a:rPr>
              <a:t>Preliminary Tests – Max. Heart Rate, Cholesterol level &amp; BP </a:t>
            </a:r>
          </a:p>
          <a:p>
            <a:r>
              <a:rPr lang="en-US" sz="2200" dirty="0">
                <a:cs typeface="Calibri"/>
              </a:rPr>
              <a:t>Gender association with preliminary testing parameters</a:t>
            </a:r>
          </a:p>
          <a:p>
            <a:r>
              <a:rPr lang="en-US" sz="2200" dirty="0">
                <a:cs typeface="Calibri"/>
              </a:rPr>
              <a:t>No association found between gender and testing parameters</a:t>
            </a:r>
          </a:p>
        </p:txBody>
      </p:sp>
      <p:pic>
        <p:nvPicPr>
          <p:cNvPr id="5" name="Picture 5" descr="Chart, waterfall chart&#10;&#10;Description automatically generated">
            <a:extLst>
              <a:ext uri="{FF2B5EF4-FFF2-40B4-BE49-F238E27FC236}">
                <a16:creationId xmlns="" xmlns:a16="http://schemas.microsoft.com/office/drawing/2014/main" id="{3FEE200E-E984-41E7-BF43-54C2697FE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2631795"/>
            <a:ext cx="5468112" cy="3554273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7AFAB690-9A08-4EF8-9538-CCCA3B200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343737"/>
              </p:ext>
            </p:extLst>
          </p:nvPr>
        </p:nvGraphicFramePr>
        <p:xfrm>
          <a:off x="6254496" y="3784929"/>
          <a:ext cx="5468114" cy="124800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46961">
                  <a:extLst>
                    <a:ext uri="{9D8B030D-6E8A-4147-A177-3AD203B41FA5}">
                      <a16:colId xmlns="" xmlns:a16="http://schemas.microsoft.com/office/drawing/2014/main" val="576496635"/>
                    </a:ext>
                  </a:extLst>
                </a:gridCol>
                <a:gridCol w="1607612">
                  <a:extLst>
                    <a:ext uri="{9D8B030D-6E8A-4147-A177-3AD203B41FA5}">
                      <a16:colId xmlns="" xmlns:a16="http://schemas.microsoft.com/office/drawing/2014/main" val="1733381443"/>
                    </a:ext>
                  </a:extLst>
                </a:gridCol>
                <a:gridCol w="1246933">
                  <a:extLst>
                    <a:ext uri="{9D8B030D-6E8A-4147-A177-3AD203B41FA5}">
                      <a16:colId xmlns="" xmlns:a16="http://schemas.microsoft.com/office/drawing/2014/main" val="1908989423"/>
                    </a:ext>
                  </a:extLst>
                </a:gridCol>
                <a:gridCol w="1166608">
                  <a:extLst>
                    <a:ext uri="{9D8B030D-6E8A-4147-A177-3AD203B41FA5}">
                      <a16:colId xmlns="" xmlns:a16="http://schemas.microsoft.com/office/drawing/2014/main" val="1719640727"/>
                    </a:ext>
                  </a:extLst>
                </a:gridCol>
              </a:tblGrid>
              <a:tr h="7600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900" b="1" i="0" u="none" strike="noStrike" noProof="0">
                          <a:latin typeface="Calibri"/>
                        </a:rPr>
                        <a:t>X-squared</a:t>
                      </a:r>
                      <a:endParaRPr lang="en-US" sz="1900" b="1"/>
                    </a:p>
                  </a:txBody>
                  <a:tcPr marL="149230" marR="149230" marT="74615" marB="746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/>
                        <a:t>Degrees of Freedom</a:t>
                      </a:r>
                    </a:p>
                  </a:txBody>
                  <a:tcPr marL="149230" marR="149230" marT="74615" marB="746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/>
                        <a:t>P-value</a:t>
                      </a:r>
                    </a:p>
                  </a:txBody>
                  <a:tcPr marL="149230" marR="149230" marT="74615" marB="746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900"/>
                        <a:t>Critical Value</a:t>
                      </a:r>
                    </a:p>
                  </a:txBody>
                  <a:tcPr marL="149230" marR="149230" marT="74615" marB="74615"/>
                </a:tc>
                <a:extLst>
                  <a:ext uri="{0D108BD9-81ED-4DB2-BD59-A6C34878D82A}">
                    <a16:rowId xmlns="" xmlns:a16="http://schemas.microsoft.com/office/drawing/2014/main" val="3864749767"/>
                  </a:ext>
                </a:extLst>
              </a:tr>
              <a:tr h="48792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0" i="0" u="none" strike="noStrike" noProof="0">
                          <a:latin typeface="Calibri"/>
                        </a:rPr>
                        <a:t>1.29415</a:t>
                      </a:r>
                      <a:endParaRPr lang="en-US" sz="2000"/>
                    </a:p>
                  </a:txBody>
                  <a:tcPr marL="149230" marR="149230" marT="74615" marB="746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2</a:t>
                      </a:r>
                    </a:p>
                  </a:txBody>
                  <a:tcPr marL="149230" marR="149230" marT="74615" marB="746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0.5236</a:t>
                      </a:r>
                    </a:p>
                  </a:txBody>
                  <a:tcPr marL="149230" marR="149230" marT="74615" marB="746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5.991</a:t>
                      </a:r>
                    </a:p>
                  </a:txBody>
                  <a:tcPr marL="149230" marR="149230" marT="74615" marB="74615"/>
                </a:tc>
                <a:extLst>
                  <a:ext uri="{0D108BD9-81ED-4DB2-BD59-A6C34878D82A}">
                    <a16:rowId xmlns="" xmlns:a16="http://schemas.microsoft.com/office/drawing/2014/main" val="38306536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6FDC263-A10D-4C36-85CA-6CA04E65E4FD}"/>
              </a:ext>
            </a:extLst>
          </p:cNvPr>
          <p:cNvSpPr txBox="1"/>
          <p:nvPr/>
        </p:nvSpPr>
        <p:spPr>
          <a:xfrm>
            <a:off x="716071" y="5956126"/>
            <a:ext cx="498744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i="1" dirty="0"/>
              <a:t>Figure 3: Balloon visualization: Preliminary Tests</a:t>
            </a:r>
            <a:endParaRPr lang="en-GB" sz="1200" i="1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FBB81F3-AC7B-432A-A4F8-9BA6A31B327B}"/>
              </a:ext>
            </a:extLst>
          </p:cNvPr>
          <p:cNvSpPr txBox="1"/>
          <p:nvPr/>
        </p:nvSpPr>
        <p:spPr>
          <a:xfrm>
            <a:off x="6154454" y="5058427"/>
            <a:ext cx="498744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i="1" dirty="0"/>
              <a:t>Table 1: Chi-Square results</a:t>
            </a:r>
            <a:endParaRPr lang="en-GB" sz="1200" i="1" dirty="0">
              <a:cs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20579" y="1354809"/>
            <a:ext cx="2160916" cy="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42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5">
            <a:extLst>
              <a:ext uri="{FF2B5EF4-FFF2-40B4-BE49-F238E27FC236}">
                <a16:creationId xmlns="" xmlns:a16="http://schemas.microsoft.com/office/drawing/2014/main" id="{69D47016-023F-44BD-981C-50E7A10A66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38B70B-49A9-4864-9AA0-51FA234D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GB" sz="3200" b="1" dirty="0">
                <a:cs typeface="Calibri Light"/>
              </a:rPr>
              <a:t>Two -way : Analysis of Variance Tests</a:t>
            </a:r>
          </a:p>
        </p:txBody>
      </p:sp>
      <p:sp>
        <p:nvSpPr>
          <p:cNvPr id="31" name="Content Placeholder 22">
            <a:extLst>
              <a:ext uri="{FF2B5EF4-FFF2-40B4-BE49-F238E27FC236}">
                <a16:creationId xmlns="" xmlns:a16="http://schemas.microsoft.com/office/drawing/2014/main" id="{EE5CB06E-EA18-45AE-8AEF-196B4FD50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200" dirty="0">
                <a:cs typeface="Calibri"/>
              </a:rPr>
              <a:t>Heart Rate,  Age Group, and Gender Classification</a:t>
            </a:r>
          </a:p>
          <a:p>
            <a:r>
              <a:rPr lang="en-US" sz="2200" dirty="0">
                <a:cs typeface="Calibri"/>
              </a:rPr>
              <a:t>Gender and Age impacts the maximum heart rate</a:t>
            </a:r>
          </a:p>
          <a:p>
            <a:r>
              <a:rPr lang="en-US" sz="2200" dirty="0">
                <a:cs typeface="Calibri"/>
              </a:rPr>
              <a:t>Pairwise comparison: Tukey results</a:t>
            </a:r>
          </a:p>
          <a:p>
            <a:endParaRPr lang="en-US" sz="2000" dirty="0">
              <a:cs typeface="Calibri"/>
            </a:endParaRPr>
          </a:p>
        </p:txBody>
      </p:sp>
      <p:pic>
        <p:nvPicPr>
          <p:cNvPr id="6" name="Picture 6" descr="Chart, box and whisker chart&#10;&#10;Description automatically generated">
            <a:extLst>
              <a:ext uri="{FF2B5EF4-FFF2-40B4-BE49-F238E27FC236}">
                <a16:creationId xmlns="" xmlns:a16="http://schemas.microsoft.com/office/drawing/2014/main" id="{02E27CAE-C989-4A8A-AAF3-105B67038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2631795"/>
            <a:ext cx="5468112" cy="35542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6C083B8-190E-43D5-ABE6-0F39919A3FDD}"/>
              </a:ext>
            </a:extLst>
          </p:cNvPr>
          <p:cNvSpPr txBox="1"/>
          <p:nvPr/>
        </p:nvSpPr>
        <p:spPr>
          <a:xfrm>
            <a:off x="716071" y="6196208"/>
            <a:ext cx="498744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i="1" dirty="0"/>
              <a:t>Figure 4: Box Plot: Max Heart Rate vs Gender (Age Group)</a:t>
            </a:r>
            <a:endParaRPr lang="en-GB" sz="12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8E1C133-D332-4382-8C0B-D90A01538179}"/>
              </a:ext>
            </a:extLst>
          </p:cNvPr>
          <p:cNvSpPr txBox="1"/>
          <p:nvPr/>
        </p:nvSpPr>
        <p:spPr>
          <a:xfrm>
            <a:off x="6363222" y="6279715"/>
            <a:ext cx="498744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i="1" dirty="0"/>
              <a:t>Figure 5: Tukey test result’s plot</a:t>
            </a:r>
            <a:endParaRPr lang="en-GB" sz="1200" i="1" dirty="0"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EE5A6BE-20C8-4C91-A431-6B6692981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27" y="2631796"/>
            <a:ext cx="5522972" cy="35899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91035" y="1284353"/>
            <a:ext cx="2014514" cy="7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="" xmlns:a16="http://schemas.microsoft.com/office/drawing/2014/main" id="{69D47016-023F-44BD-981C-50E7A10A66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162AAE-A8C0-4706-B24E-1A01D8599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144718" cy="1741932"/>
          </a:xfrm>
        </p:spPr>
        <p:txBody>
          <a:bodyPr anchor="ctr">
            <a:normAutofit/>
          </a:bodyPr>
          <a:lstStyle/>
          <a:p>
            <a:r>
              <a:rPr lang="en-GB" sz="3200" b="1" dirty="0">
                <a:cs typeface="Calibri Light"/>
              </a:rPr>
              <a:t>Predictive Modelling</a:t>
            </a:r>
            <a:endParaRPr lang="en-GB" sz="3200" b="1" dirty="0"/>
          </a:p>
        </p:txBody>
      </p:sp>
      <p:sp>
        <p:nvSpPr>
          <p:cNvPr id="36" name="Content Placeholder 35">
            <a:extLst>
              <a:ext uri="{FF2B5EF4-FFF2-40B4-BE49-F238E27FC236}">
                <a16:creationId xmlns="" xmlns:a16="http://schemas.microsoft.com/office/drawing/2014/main" id="{65C7D320-B4ED-43D2-AF20-3925E7BE1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 dirty="0">
                <a:ea typeface="+mn-lt"/>
                <a:cs typeface="+mn-lt"/>
              </a:rPr>
              <a:t>GLM – Logistic Regression</a:t>
            </a:r>
          </a:p>
          <a:p>
            <a:r>
              <a:rPr lang="en-US" sz="2200" dirty="0">
                <a:ea typeface="+mn-lt"/>
                <a:cs typeface="+mn-lt"/>
              </a:rPr>
              <a:t>Sex and Age interaction results in high collinearity</a:t>
            </a:r>
          </a:p>
          <a:p>
            <a:r>
              <a:rPr lang="en-US" sz="2200" dirty="0">
                <a:cs typeface="Calibri"/>
              </a:rPr>
              <a:t>Model's accuracy is 73.49% and precision is 81.57%</a:t>
            </a:r>
          </a:p>
          <a:p>
            <a:endParaRPr lang="en-US" sz="2200">
              <a:cs typeface="Calibri"/>
            </a:endParaRP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="" xmlns:a16="http://schemas.microsoft.com/office/drawing/2014/main" id="{212159D5-A8DB-4B3C-B7A6-8C0DD067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2631795"/>
            <a:ext cx="5468112" cy="3554273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="" xmlns:a16="http://schemas.microsoft.com/office/drawing/2014/main" id="{AA15469C-8EA9-4963-AA92-2AF02DE46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337199"/>
              </p:ext>
            </p:extLst>
          </p:nvPr>
        </p:nvGraphicFramePr>
        <p:xfrm>
          <a:off x="6254496" y="2776545"/>
          <a:ext cx="4907028" cy="22966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3106">
                  <a:extLst>
                    <a:ext uri="{9D8B030D-6E8A-4147-A177-3AD203B41FA5}">
                      <a16:colId xmlns="" xmlns:a16="http://schemas.microsoft.com/office/drawing/2014/main" val="68633299"/>
                    </a:ext>
                  </a:extLst>
                </a:gridCol>
                <a:gridCol w="1647138">
                  <a:extLst>
                    <a:ext uri="{9D8B030D-6E8A-4147-A177-3AD203B41FA5}">
                      <a16:colId xmlns="" xmlns:a16="http://schemas.microsoft.com/office/drawing/2014/main" val="2706023340"/>
                    </a:ext>
                  </a:extLst>
                </a:gridCol>
                <a:gridCol w="1526784">
                  <a:extLst>
                    <a:ext uri="{9D8B030D-6E8A-4147-A177-3AD203B41FA5}">
                      <a16:colId xmlns="" xmlns:a16="http://schemas.microsoft.com/office/drawing/2014/main" val="2250901484"/>
                    </a:ext>
                  </a:extLst>
                </a:gridCol>
              </a:tblGrid>
              <a:tr h="6475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cap="none" spc="0" dirty="0">
                          <a:solidFill>
                            <a:schemeClr val="bg1"/>
                          </a:solidFill>
                          <a:effectLst/>
                        </a:rPr>
                        <a:t>Indicator​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37948" marR="137948" marT="68974" marB="68974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cap="none" spc="0" dirty="0">
                          <a:solidFill>
                            <a:schemeClr val="bg1"/>
                          </a:solidFill>
                          <a:effectLst/>
                        </a:rPr>
                        <a:t>Training Data​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37948" marR="137948" marT="68974" marB="68974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cap="none" spc="0" dirty="0">
                          <a:solidFill>
                            <a:schemeClr val="bg1"/>
                          </a:solidFill>
                          <a:effectLst/>
                        </a:rPr>
                        <a:t>Testing Data​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37948" marR="137948" marT="68974" marB="68974"/>
                </a:tc>
                <a:extLst>
                  <a:ext uri="{0D108BD9-81ED-4DB2-BD59-A6C34878D82A}">
                    <a16:rowId xmlns="" xmlns:a16="http://schemas.microsoft.com/office/drawing/2014/main" val="3926656105"/>
                  </a:ext>
                </a:extLst>
              </a:tr>
              <a:tr h="35697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cap="none" spc="0" dirty="0">
                          <a:solidFill>
                            <a:schemeClr val="tx1"/>
                          </a:solidFill>
                          <a:effectLst/>
                        </a:rPr>
                        <a:t>Accuracy​</a:t>
                      </a:r>
                      <a:endParaRPr lang="en-US" sz="1800" dirty="0"/>
                    </a:p>
                  </a:txBody>
                  <a:tcPr marL="137948" marR="137948" marT="68974" marB="68974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cap="none" spc="0" dirty="0">
                          <a:solidFill>
                            <a:schemeClr val="tx1"/>
                          </a:solidFill>
                          <a:effectLst/>
                        </a:rPr>
                        <a:t>82.72​</a:t>
                      </a:r>
                      <a:endParaRPr lang="en-US" sz="1800" dirty="0"/>
                    </a:p>
                  </a:txBody>
                  <a:tcPr marL="137948" marR="137948" marT="68974" marB="68974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cap="none" spc="0" dirty="0">
                          <a:solidFill>
                            <a:schemeClr val="tx1"/>
                          </a:solidFill>
                          <a:effectLst/>
                        </a:rPr>
                        <a:t>73.49​</a:t>
                      </a:r>
                      <a:endParaRPr lang="en-US" sz="1800" dirty="0"/>
                    </a:p>
                  </a:txBody>
                  <a:tcPr marL="137948" marR="137948" marT="68974" marB="68974"/>
                </a:tc>
                <a:extLst>
                  <a:ext uri="{0D108BD9-81ED-4DB2-BD59-A6C34878D82A}">
                    <a16:rowId xmlns="" xmlns:a16="http://schemas.microsoft.com/office/drawing/2014/main" val="3122563831"/>
                  </a:ext>
                </a:extLst>
              </a:tr>
              <a:tr h="35697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cap="none" spc="0" dirty="0">
                          <a:solidFill>
                            <a:schemeClr val="tx1"/>
                          </a:solidFill>
                          <a:effectLst/>
                        </a:rPr>
                        <a:t>Sensitivity​</a:t>
                      </a:r>
                      <a:endParaRPr lang="en-US" sz="1800" dirty="0"/>
                    </a:p>
                  </a:txBody>
                  <a:tcPr marL="137948" marR="137948" marT="68974" marB="68974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cap="none" spc="0" dirty="0">
                          <a:solidFill>
                            <a:schemeClr val="tx1"/>
                          </a:solidFill>
                          <a:effectLst/>
                        </a:rPr>
                        <a:t>84.54​</a:t>
                      </a:r>
                      <a:endParaRPr lang="en-US" sz="1800" dirty="0"/>
                    </a:p>
                  </a:txBody>
                  <a:tcPr marL="137948" marR="137948" marT="68974" marB="68974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cap="none" spc="0" dirty="0">
                          <a:solidFill>
                            <a:schemeClr val="tx1"/>
                          </a:solidFill>
                          <a:effectLst/>
                        </a:rPr>
                        <a:t>80.0​</a:t>
                      </a:r>
                      <a:endParaRPr lang="en-US" sz="1800" dirty="0"/>
                    </a:p>
                  </a:txBody>
                  <a:tcPr marL="137948" marR="137948" marT="68974" marB="68974"/>
                </a:tc>
                <a:extLst>
                  <a:ext uri="{0D108BD9-81ED-4DB2-BD59-A6C34878D82A}">
                    <a16:rowId xmlns="" xmlns:a16="http://schemas.microsoft.com/office/drawing/2014/main" val="2385715824"/>
                  </a:ext>
                </a:extLst>
              </a:tr>
              <a:tr h="35697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cap="none" spc="0" dirty="0">
                          <a:solidFill>
                            <a:schemeClr val="tx1"/>
                          </a:solidFill>
                          <a:effectLst/>
                        </a:rPr>
                        <a:t>Specificity​</a:t>
                      </a:r>
                      <a:endParaRPr lang="en-US" sz="1800" dirty="0"/>
                    </a:p>
                  </a:txBody>
                  <a:tcPr marL="137948" marR="137948" marT="68974" marB="68974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cap="none" spc="0" dirty="0">
                          <a:solidFill>
                            <a:schemeClr val="tx1"/>
                          </a:solidFill>
                          <a:effectLst/>
                        </a:rPr>
                        <a:t>80.90​</a:t>
                      </a:r>
                      <a:endParaRPr lang="en-US" sz="1800" dirty="0"/>
                    </a:p>
                  </a:txBody>
                  <a:tcPr marL="137948" marR="137948" marT="68974" marB="68974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cap="none" spc="0" dirty="0">
                          <a:solidFill>
                            <a:schemeClr val="tx1"/>
                          </a:solidFill>
                          <a:effectLst/>
                        </a:rPr>
                        <a:t>60.71​</a:t>
                      </a:r>
                      <a:endParaRPr lang="en-US" sz="1800" dirty="0"/>
                    </a:p>
                  </a:txBody>
                  <a:tcPr marL="137948" marR="137948" marT="68974" marB="68974"/>
                </a:tc>
                <a:extLst>
                  <a:ext uri="{0D108BD9-81ED-4DB2-BD59-A6C34878D82A}">
                    <a16:rowId xmlns="" xmlns:a16="http://schemas.microsoft.com/office/drawing/2014/main" val="1711011374"/>
                  </a:ext>
                </a:extLst>
              </a:tr>
              <a:tr h="35697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cap="none" spc="0" dirty="0">
                          <a:solidFill>
                            <a:schemeClr val="tx1"/>
                          </a:solidFill>
                          <a:effectLst/>
                        </a:rPr>
                        <a:t>Precision​</a:t>
                      </a:r>
                      <a:endParaRPr lang="en-US" sz="1800" dirty="0"/>
                    </a:p>
                  </a:txBody>
                  <a:tcPr marL="137948" marR="137948" marT="68974" marB="68974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cap="none" spc="0" dirty="0">
                          <a:solidFill>
                            <a:schemeClr val="tx1"/>
                          </a:solidFill>
                          <a:effectLst/>
                        </a:rPr>
                        <a:t>81.57​</a:t>
                      </a:r>
                      <a:endParaRPr lang="en-US" sz="1800" dirty="0"/>
                    </a:p>
                  </a:txBody>
                  <a:tcPr marL="137948" marR="137948" marT="68974" marB="68974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cap="none" spc="0" dirty="0">
                          <a:solidFill>
                            <a:schemeClr val="tx1"/>
                          </a:solidFill>
                          <a:effectLst/>
                        </a:rPr>
                        <a:t>81.57​</a:t>
                      </a:r>
                      <a:endParaRPr lang="en-US" sz="1800" dirty="0"/>
                    </a:p>
                  </a:txBody>
                  <a:tcPr marL="137948" marR="137948" marT="68974" marB="68974"/>
                </a:tc>
                <a:extLst>
                  <a:ext uri="{0D108BD9-81ED-4DB2-BD59-A6C34878D82A}">
                    <a16:rowId xmlns="" xmlns:a16="http://schemas.microsoft.com/office/drawing/2014/main" val="25118867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6B5D9F4-FFBA-4677-8BEA-7D315814AD46}"/>
              </a:ext>
            </a:extLst>
          </p:cNvPr>
          <p:cNvSpPr txBox="1"/>
          <p:nvPr/>
        </p:nvSpPr>
        <p:spPr>
          <a:xfrm>
            <a:off x="956153" y="6196208"/>
            <a:ext cx="498744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i="1" dirty="0"/>
              <a:t>Figure 6: Confusion Matrix : Test data</a:t>
            </a:r>
            <a:endParaRPr lang="en-GB" sz="1200" i="1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82F7749-0F72-465F-9342-D510B6256D05}"/>
              </a:ext>
            </a:extLst>
          </p:cNvPr>
          <p:cNvSpPr txBox="1"/>
          <p:nvPr/>
        </p:nvSpPr>
        <p:spPr>
          <a:xfrm>
            <a:off x="6206645" y="5058426"/>
            <a:ext cx="498744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i="1" dirty="0"/>
              <a:t>Table 2: Model's performance : Train and Test data</a:t>
            </a:r>
            <a:endParaRPr lang="en-GB" sz="1200" i="1" dirty="0">
              <a:cs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91035" y="1284353"/>
            <a:ext cx="2014514" cy="7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80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8">
            <a:extLst>
              <a:ext uri="{FF2B5EF4-FFF2-40B4-BE49-F238E27FC236}">
                <a16:creationId xmlns="" xmlns:a16="http://schemas.microsoft.com/office/drawing/2014/main" id="{69D47016-023F-44BD-981C-50E7A10A66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162AAE-A8C0-4706-B24E-1A01D8599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105654" cy="1539580"/>
          </a:xfrm>
        </p:spPr>
        <p:txBody>
          <a:bodyPr anchor="ctr">
            <a:normAutofit/>
          </a:bodyPr>
          <a:lstStyle/>
          <a:p>
            <a:r>
              <a:rPr lang="en-GB" sz="3200" b="1" dirty="0">
                <a:cs typeface="Calibri Light"/>
              </a:rPr>
              <a:t>Predictive Modelling</a:t>
            </a:r>
            <a:endParaRPr lang="en-GB" sz="3200" b="1" dirty="0"/>
          </a:p>
        </p:txBody>
      </p:sp>
      <p:sp>
        <p:nvSpPr>
          <p:cNvPr id="36" name="Content Placeholder 35">
            <a:extLst>
              <a:ext uri="{FF2B5EF4-FFF2-40B4-BE49-F238E27FC236}">
                <a16:creationId xmlns="" xmlns:a16="http://schemas.microsoft.com/office/drawing/2014/main" id="{65C7D320-B4ED-43D2-AF20-3925E7BE1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 dirty="0">
                <a:cs typeface="Calibri"/>
              </a:rPr>
              <a:t>Max. Heart Rate, Gender, and Cardiac Fluoroscopy has high significance in the model</a:t>
            </a:r>
          </a:p>
          <a:p>
            <a:r>
              <a:rPr lang="en-US" sz="2200" dirty="0">
                <a:ea typeface="+mn-lt"/>
                <a:cs typeface="+mn-lt"/>
              </a:rPr>
              <a:t>The ROC curve indicates model's poor performance</a:t>
            </a:r>
          </a:p>
          <a:p>
            <a:r>
              <a:rPr lang="en-US" sz="2200" dirty="0">
                <a:cs typeface="Calibri"/>
              </a:rPr>
              <a:t>F1 score is 0.80. Area under curve is 0.8016</a:t>
            </a:r>
          </a:p>
          <a:p>
            <a:endParaRPr lang="en-US" sz="2200">
              <a:cs typeface="Calibri"/>
            </a:endParaRP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="" xmlns:a16="http://schemas.microsoft.com/office/drawing/2014/main" id="{F43606FA-A5FA-4E48-A280-7A0BEC817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53" y="2078861"/>
            <a:ext cx="2970532" cy="4409620"/>
          </a:xfrm>
          <a:prstGeom prst="rect">
            <a:avLst/>
          </a:prstGeom>
        </p:spPr>
      </p:pic>
      <p:pic>
        <p:nvPicPr>
          <p:cNvPr id="3" name="Picture 3" descr="Chart&#10;&#10;Description automatically generated">
            <a:extLst>
              <a:ext uri="{FF2B5EF4-FFF2-40B4-BE49-F238E27FC236}">
                <a16:creationId xmlns="" xmlns:a16="http://schemas.microsoft.com/office/drawing/2014/main" id="{12B36088-AB73-4E0D-83AC-5A16CBA9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631795"/>
            <a:ext cx="5468112" cy="3554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CCCAD19-94D8-4AFC-8483-4D395EDD8F71}"/>
              </a:ext>
            </a:extLst>
          </p:cNvPr>
          <p:cNvSpPr txBox="1"/>
          <p:nvPr/>
        </p:nvSpPr>
        <p:spPr>
          <a:xfrm>
            <a:off x="903961" y="6498920"/>
            <a:ext cx="498744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i="1" dirty="0"/>
              <a:t>Table 3: Logistic Regression results</a:t>
            </a:r>
            <a:endParaRPr lang="en-GB" sz="1200" i="1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42AF670-73AF-4B3B-9CCA-93724EF5759A}"/>
              </a:ext>
            </a:extLst>
          </p:cNvPr>
          <p:cNvSpPr txBox="1"/>
          <p:nvPr/>
        </p:nvSpPr>
        <p:spPr>
          <a:xfrm>
            <a:off x="6415413" y="6060509"/>
            <a:ext cx="498744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i="1" dirty="0"/>
              <a:t>Figure 7: The model's ROC plot</a:t>
            </a:r>
            <a:endParaRPr lang="en-GB" sz="1200" i="1" dirty="0">
              <a:cs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91035" y="1284353"/>
            <a:ext cx="2014514" cy="7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52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5">
            <a:extLst>
              <a:ext uri="{FF2B5EF4-FFF2-40B4-BE49-F238E27FC236}">
                <a16:creationId xmlns="" xmlns:a16="http://schemas.microsoft.com/office/drawing/2014/main" id="{F94AA2BD-2E3F-4B1D-8127-5744B81153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702B8F-5653-4EBD-AEFF-75B4DC7D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GB" sz="3200" b="1" dirty="0">
                <a:cs typeface="Calibri Light"/>
              </a:rPr>
              <a:t>Summary</a:t>
            </a:r>
          </a:p>
        </p:txBody>
      </p:sp>
      <p:sp>
        <p:nvSpPr>
          <p:cNvPr id="49" name="Rectangle 39">
            <a:extLst>
              <a:ext uri="{FF2B5EF4-FFF2-40B4-BE49-F238E27FC236}">
                <a16:creationId xmlns="" xmlns:a16="http://schemas.microsoft.com/office/drawing/2014/main" id="{3D752CF2-2291-40B5-B462-C17B174C10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B8D0409-869B-4DFD-B1DC-F57BEE28A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 fontScale="92500" lnSpcReduction="10000"/>
          </a:bodyPr>
          <a:lstStyle/>
          <a:p>
            <a:r>
              <a:rPr lang="en-GB" sz="2200" dirty="0">
                <a:cs typeface="Calibri"/>
              </a:rPr>
              <a:t>Methods such as </a:t>
            </a:r>
            <a:r>
              <a:rPr lang="en-GB" sz="2200" dirty="0" err="1">
                <a:cs typeface="Calibri"/>
              </a:rPr>
              <a:t>StepAIC</a:t>
            </a:r>
            <a:r>
              <a:rPr lang="en-GB" sz="2200" dirty="0">
                <a:cs typeface="Calibri"/>
              </a:rPr>
              <a:t>, Chi-Square, </a:t>
            </a:r>
            <a:r>
              <a:rPr lang="en-GB" sz="2200" dirty="0" smtClean="0">
                <a:cs typeface="Calibri"/>
              </a:rPr>
              <a:t>Two-way ANOVA</a:t>
            </a:r>
            <a:r>
              <a:rPr lang="en-GB" sz="2200" dirty="0">
                <a:cs typeface="Calibri"/>
              </a:rPr>
              <a:t>, and Logistic regression were used.</a:t>
            </a:r>
          </a:p>
          <a:p>
            <a:r>
              <a:rPr lang="en-GB" sz="2200" dirty="0">
                <a:cs typeface="Calibri"/>
              </a:rPr>
              <a:t>Max Heart rate decreases with age</a:t>
            </a:r>
          </a:p>
          <a:p>
            <a:r>
              <a:rPr lang="en-GB" sz="2200" dirty="0">
                <a:cs typeface="Calibri"/>
              </a:rPr>
              <a:t>Cholesterol, Resting Blood pressure, and interaction of Sex  and </a:t>
            </a:r>
            <a:r>
              <a:rPr lang="en-GB" sz="2200" dirty="0" smtClean="0">
                <a:cs typeface="Calibri"/>
              </a:rPr>
              <a:t>Age-group </a:t>
            </a:r>
            <a:r>
              <a:rPr lang="en-GB" sz="2200" dirty="0">
                <a:cs typeface="Calibri"/>
              </a:rPr>
              <a:t>has no significance</a:t>
            </a:r>
          </a:p>
          <a:p>
            <a:r>
              <a:rPr lang="en-GB" sz="2200" dirty="0">
                <a:cs typeface="Calibri"/>
              </a:rPr>
              <a:t>Other risk factors can be rectified except for Thalassemia (hereditary disorder)</a:t>
            </a:r>
          </a:p>
          <a:p>
            <a:r>
              <a:rPr lang="en-GB" sz="2200" dirty="0">
                <a:cs typeface="Calibri"/>
              </a:rPr>
              <a:t>Recommendations – Lifestyle change and eating habits</a:t>
            </a:r>
          </a:p>
          <a:p>
            <a:endParaRPr lang="en-GB" sz="2200" dirty="0">
              <a:cs typeface="Calibri"/>
            </a:endParaRPr>
          </a:p>
        </p:txBody>
      </p:sp>
      <p:pic>
        <p:nvPicPr>
          <p:cNvPr id="4" name="Picture 5" descr="Person holding hand">
            <a:extLst>
              <a:ext uri="{FF2B5EF4-FFF2-40B4-BE49-F238E27FC236}">
                <a16:creationId xmlns="" xmlns:a16="http://schemas.microsoft.com/office/drawing/2014/main" id="{7794EBDB-B7A0-44C5-B6FD-F77C12CAD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6" r="26741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" y="2228257"/>
            <a:ext cx="4389121" cy="11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68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="" xmlns:a16="http://schemas.microsoft.com/office/drawing/2014/main" id="{777A147A-9ED8-46B4-8660-1B3C2AA880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F4121A-B36E-4422-8D55-13AA5665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GB" sz="5400" dirty="0">
                <a:cs typeface="Calibri Light"/>
              </a:rPr>
              <a:t>Bibliography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C03C6DA8-6762-49D1-BE7E-B97C66B83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1500" dirty="0">
                <a:ea typeface="+mn-lt"/>
                <a:cs typeface="+mn-lt"/>
              </a:rPr>
              <a:t>Canada, P. H. A. of. (2017, February 10). </a:t>
            </a:r>
            <a:r>
              <a:rPr lang="en-GB" sz="1500" i="1" dirty="0">
                <a:ea typeface="+mn-lt"/>
                <a:cs typeface="+mn-lt"/>
              </a:rPr>
              <a:t>Government of Canada</a:t>
            </a:r>
            <a:r>
              <a:rPr lang="en-GB" sz="1500" dirty="0">
                <a:ea typeface="+mn-lt"/>
                <a:cs typeface="+mn-lt"/>
              </a:rPr>
              <a:t>. Canada.ca. Retrieved February 15, 2022, from </a:t>
            </a:r>
            <a:r>
              <a:rPr lang="en-GB" sz="1500" dirty="0">
                <a:ea typeface="+mn-lt"/>
                <a:cs typeface="+mn-lt"/>
                <a:hlinkClick r:id="rId2"/>
              </a:rPr>
              <a:t>https://www.canada.ca/en/public-health/services/publications/diseases-conditions/heart-disease-canada.html</a:t>
            </a:r>
            <a:r>
              <a:rPr lang="en-GB" sz="1500" dirty="0">
                <a:ea typeface="+mn-lt"/>
                <a:cs typeface="+mn-lt"/>
              </a:rPr>
              <a:t> </a:t>
            </a:r>
            <a:endParaRPr lang="en-GB" sz="1500" dirty="0">
              <a:cs typeface="Calibri" panose="020F0502020204030204"/>
            </a:endParaRPr>
          </a:p>
          <a:p>
            <a:r>
              <a:rPr lang="en-GB" sz="1500" i="1" dirty="0">
                <a:ea typeface="+mn-lt"/>
                <a:cs typeface="+mn-lt"/>
              </a:rPr>
              <a:t>Effective heart disease prediction using hybrid machine learning techniques</a:t>
            </a:r>
            <a:r>
              <a:rPr lang="en-GB" sz="1500" dirty="0">
                <a:ea typeface="+mn-lt"/>
                <a:cs typeface="+mn-lt"/>
              </a:rPr>
              <a:t>. IEEE Xplore. (n.d.). Retrieved February 15, 2022, from </a:t>
            </a:r>
            <a:r>
              <a:rPr lang="en-GB" sz="1500" dirty="0">
                <a:ea typeface="+mn-lt"/>
                <a:cs typeface="+mn-lt"/>
                <a:hlinkClick r:id="rId3"/>
              </a:rPr>
              <a:t>https://ieeexplore.ieee.org/abstract/document/8740989</a:t>
            </a:r>
            <a:r>
              <a:rPr lang="en-GB" sz="1500" dirty="0">
                <a:ea typeface="+mn-lt"/>
                <a:cs typeface="+mn-lt"/>
              </a:rPr>
              <a:t> </a:t>
            </a:r>
            <a:endParaRPr lang="en-GB" sz="1500" dirty="0">
              <a:cs typeface="Calibri"/>
            </a:endParaRPr>
          </a:p>
          <a:p>
            <a:r>
              <a:rPr lang="en-GB" sz="1500" dirty="0">
                <a:ea typeface="+mn-lt"/>
                <a:cs typeface="+mn-lt"/>
              </a:rPr>
              <a:t>Google. (n.d.). </a:t>
            </a:r>
            <a:r>
              <a:rPr lang="en-GB" sz="1500" i="1" dirty="0">
                <a:ea typeface="+mn-lt"/>
                <a:cs typeface="+mn-lt"/>
              </a:rPr>
              <a:t>T-Table.pdf</a:t>
            </a:r>
            <a:r>
              <a:rPr lang="en-GB" sz="1500" dirty="0">
                <a:ea typeface="+mn-lt"/>
                <a:cs typeface="+mn-lt"/>
              </a:rPr>
              <a:t>. Google. Retrieved February 15, 2022, from </a:t>
            </a:r>
            <a:r>
              <a:rPr lang="en-GB" sz="1500" dirty="0">
                <a:ea typeface="+mn-lt"/>
                <a:cs typeface="+mn-lt"/>
                <a:hlinkClick r:id="rId4"/>
              </a:rPr>
              <a:t>https://docs.google.com/viewer?a=v&amp;pid=sites&amp;srcid=ZGVmYXVsdGRvbWFpbnxzdGF0aXN0aWNzYW5kb3J8Z3g6NzEyZGQ2NjdlYmIzYmRmMg</a:t>
            </a:r>
            <a:r>
              <a:rPr lang="en-GB" sz="1500" dirty="0">
                <a:ea typeface="+mn-lt"/>
                <a:cs typeface="+mn-lt"/>
              </a:rPr>
              <a:t> </a:t>
            </a:r>
            <a:endParaRPr lang="en-GB" sz="1500" dirty="0">
              <a:cs typeface="Calibri"/>
            </a:endParaRPr>
          </a:p>
          <a:p>
            <a:r>
              <a:rPr lang="en-GB" sz="1500" i="1" dirty="0">
                <a:ea typeface="+mn-lt"/>
                <a:cs typeface="+mn-lt"/>
              </a:rPr>
              <a:t>HDPS: Heart disease prediction system</a:t>
            </a:r>
            <a:r>
              <a:rPr lang="en-GB" sz="1500" dirty="0">
                <a:ea typeface="+mn-lt"/>
                <a:cs typeface="+mn-lt"/>
              </a:rPr>
              <a:t>. IEEE Xplore. (n.d.). Retrieved February 15, 2022, from </a:t>
            </a:r>
            <a:r>
              <a:rPr lang="en-GB" sz="1500" dirty="0">
                <a:ea typeface="+mn-lt"/>
                <a:cs typeface="+mn-lt"/>
                <a:hlinkClick r:id="rId5"/>
              </a:rPr>
              <a:t>https://ieeexplore.ieee.org/abstract/document/6164626</a:t>
            </a:r>
            <a:r>
              <a:rPr lang="en-GB" sz="1500" dirty="0">
                <a:ea typeface="+mn-lt"/>
                <a:cs typeface="+mn-lt"/>
              </a:rPr>
              <a:t> </a:t>
            </a:r>
            <a:endParaRPr lang="en-GB" sz="1500" dirty="0">
              <a:cs typeface="Calibri"/>
            </a:endParaRPr>
          </a:p>
          <a:p>
            <a:r>
              <a:rPr lang="en-GB" sz="1500" i="1" dirty="0">
                <a:ea typeface="+mn-lt"/>
                <a:cs typeface="+mn-lt"/>
              </a:rPr>
              <a:t>R coder 💻 the best way to start learning R programming</a:t>
            </a:r>
            <a:r>
              <a:rPr lang="en-GB" sz="1500" dirty="0">
                <a:ea typeface="+mn-lt"/>
                <a:cs typeface="+mn-lt"/>
              </a:rPr>
              <a:t>. R CODER. (2021, June 2). Retrieved February 15, 2022, from </a:t>
            </a:r>
            <a:r>
              <a:rPr lang="en-GB" sz="1500" dirty="0">
                <a:ea typeface="+mn-lt"/>
                <a:cs typeface="+mn-lt"/>
                <a:hlinkClick r:id="rId6"/>
              </a:rPr>
              <a:t>https://r-coder.com/</a:t>
            </a:r>
            <a:r>
              <a:rPr lang="en-GB" sz="1500" dirty="0">
                <a:ea typeface="+mn-lt"/>
                <a:cs typeface="+mn-lt"/>
              </a:rPr>
              <a:t> </a:t>
            </a:r>
            <a:endParaRPr lang="en-GB" sz="1500" dirty="0">
              <a:cs typeface="Calibri"/>
            </a:endParaRPr>
          </a:p>
          <a:p>
            <a:r>
              <a:rPr lang="en-GB" sz="1500" dirty="0">
                <a:ea typeface="+mn-lt"/>
                <a:cs typeface="+mn-lt"/>
              </a:rPr>
              <a:t>World Health Organization. (n.d.). </a:t>
            </a:r>
            <a:r>
              <a:rPr lang="en-GB" sz="1500" i="1" dirty="0">
                <a:ea typeface="+mn-lt"/>
                <a:cs typeface="+mn-lt"/>
              </a:rPr>
              <a:t>Cardiovascular diseases (</a:t>
            </a:r>
            <a:r>
              <a:rPr lang="en-GB" sz="1500" i="1" dirty="0" err="1">
                <a:ea typeface="+mn-lt"/>
                <a:cs typeface="+mn-lt"/>
              </a:rPr>
              <a:t>cvds</a:t>
            </a:r>
            <a:r>
              <a:rPr lang="en-GB" sz="1500" i="1" dirty="0">
                <a:ea typeface="+mn-lt"/>
                <a:cs typeface="+mn-lt"/>
              </a:rPr>
              <a:t>)</a:t>
            </a:r>
            <a:r>
              <a:rPr lang="en-GB" sz="1500" dirty="0">
                <a:ea typeface="+mn-lt"/>
                <a:cs typeface="+mn-lt"/>
              </a:rPr>
              <a:t>. World Health Organization. Retrieved February 15, 2022, from </a:t>
            </a:r>
            <a:r>
              <a:rPr lang="en-GB" sz="1500" dirty="0">
                <a:ea typeface="+mn-lt"/>
                <a:cs typeface="+mn-lt"/>
                <a:hlinkClick r:id="rId7"/>
              </a:rPr>
              <a:t>https://www.who.int/news-room/fact-sheets/detail/cardiovascular-diseases-(cvds)#:~:text=The%20most%20important%20behavioural%20risk,lipids%2C%20and%20over</a:t>
            </a:r>
            <a:r>
              <a:rPr lang="en-GB" sz="1500" dirty="0">
                <a:ea typeface="+mn-lt"/>
                <a:cs typeface="+mn-lt"/>
              </a:rPr>
              <a:t> </a:t>
            </a:r>
            <a:endParaRPr lang="en-GB" sz="1500" dirty="0">
              <a:cs typeface="Calibri"/>
            </a:endParaRPr>
          </a:p>
          <a:p>
            <a:endParaRPr lang="en-GB" sz="1500"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6159" y="3018069"/>
            <a:ext cx="5413074" cy="12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42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</TotalTime>
  <Words>329</Words>
  <Application>Microsoft Office PowerPoint</Application>
  <PresentationFormat>Widescreen</PresentationFormat>
  <Paragraphs>74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Data Analytics : Heart Disease UCI Group Project ALY6015: Intermediate Analytics Adeyemi Adebimpe Srinivas Shanmuga G Utsav Desai  Dr. Yvonne Leung  February 15, 2022 </vt:lpstr>
      <vt:lpstr>Project Context and Scope</vt:lpstr>
      <vt:lpstr>Preliminary Analysis</vt:lpstr>
      <vt:lpstr>Chi- Square Analysis: Independence Test</vt:lpstr>
      <vt:lpstr>Two -way : Analysis of Variance Tests</vt:lpstr>
      <vt:lpstr>Predictive Modelling</vt:lpstr>
      <vt:lpstr>Predictive Modelling</vt:lpstr>
      <vt:lpstr>Summary</vt:lpstr>
      <vt:lpstr>Bibliography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Microsoft account</cp:lastModifiedBy>
  <cp:revision>1168</cp:revision>
  <dcterms:created xsi:type="dcterms:W3CDTF">2022-02-14T16:08:15Z</dcterms:created>
  <dcterms:modified xsi:type="dcterms:W3CDTF">2022-02-18T19:52:18Z</dcterms:modified>
</cp:coreProperties>
</file>